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97" r:id="rId6"/>
    <p:sldId id="276" r:id="rId7"/>
    <p:sldId id="311" r:id="rId8"/>
    <p:sldId id="298" r:id="rId9"/>
    <p:sldId id="285" r:id="rId10"/>
    <p:sldId id="279" r:id="rId11"/>
    <p:sldId id="301" r:id="rId12"/>
    <p:sldId id="289" r:id="rId13"/>
    <p:sldId id="286" r:id="rId14"/>
    <p:sldId id="287" r:id="rId15"/>
    <p:sldId id="288" r:id="rId16"/>
    <p:sldId id="296" r:id="rId17"/>
    <p:sldId id="299" r:id="rId18"/>
    <p:sldId id="300" r:id="rId19"/>
    <p:sldId id="290" r:id="rId20"/>
    <p:sldId id="293" r:id="rId21"/>
    <p:sldId id="294" r:id="rId22"/>
    <p:sldId id="280" r:id="rId23"/>
    <p:sldId id="304" r:id="rId24"/>
    <p:sldId id="305" r:id="rId25"/>
    <p:sldId id="307" r:id="rId26"/>
    <p:sldId id="308" r:id="rId27"/>
    <p:sldId id="309" r:id="rId28"/>
    <p:sldId id="272" r:id="rId29"/>
    <p:sldId id="310" r:id="rId30"/>
    <p:sldId id="284" r:id="rId31"/>
    <p:sldId id="266" r:id="rId32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나눔고딕" panose="020D0604000000000000" pitchFamily="50" charset="-127"/>
      <p:regular r:id="rId37"/>
      <p:bold r:id="rId38"/>
    </p:embeddedFont>
    <p:embeddedFont>
      <p:font typeface="Tahoma" panose="020B0604030504040204" pitchFamily="34" charset="0"/>
      <p:regular r:id="rId39"/>
      <p:bold r:id="rId40"/>
    </p:embeddedFont>
    <p:embeddedFont>
      <p:font typeface="나눔고딕 ExtraBold" panose="020D0904000000000000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윤고딕 Medium" panose="020B0600000101010101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0" y="3695700"/>
            <a:ext cx="1843080" cy="18430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98561" y="3982641"/>
            <a:ext cx="11246239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/ 30 </a:t>
            </a:r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endParaRPr lang="en-US" altLang="ko-KR" sz="7200" dirty="0" smtClean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분포와 업종 분석</a:t>
            </a:r>
            <a:endParaRPr lang="en-US" sz="72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495300"/>
            <a:ext cx="3236197" cy="78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</a:t>
            </a: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트레이닝 </a:t>
            </a:r>
            <a:endParaRPr lang="en-US" altLang="ko-KR" sz="24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175"/>
              </a:lnSpc>
            </a:pP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프로젝트</a:t>
            </a:r>
            <a:r>
              <a:rPr lang="en-US" altLang="ko-KR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en-US" sz="24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59545" y="9220200"/>
            <a:ext cx="3043315" cy="38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ko-KR" altLang="en-US" sz="2268" dirty="0" err="1" smtClean="0">
                <a:solidFill>
                  <a:srgbClr val="663300"/>
                </a:solidFill>
                <a:ea typeface="윤고딕 Medium"/>
              </a:rPr>
              <a:t>송진석</a:t>
            </a:r>
            <a:endParaRPr lang="en-US" sz="2268" dirty="0">
              <a:solidFill>
                <a:srgbClr val="663300"/>
              </a:solidFill>
              <a:ea typeface="윤고딕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4584"/>
          <a:stretch/>
        </p:blipFill>
        <p:spPr>
          <a:xfrm>
            <a:off x="6248400" y="5400000"/>
            <a:ext cx="12039600" cy="426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14584"/>
          <a:stretch/>
        </p:blipFill>
        <p:spPr>
          <a:xfrm>
            <a:off x="6248400" y="540000"/>
            <a:ext cx="12039600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4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058752"/>
              </p:ext>
            </p:extLst>
          </p:nvPr>
        </p:nvGraphicFramePr>
        <p:xfrm>
          <a:off x="533400" y="2705100"/>
          <a:ext cx="17373600" cy="594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0691210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7258953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9161498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516521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27635145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9960564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3737625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0225619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9492547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6059463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4241729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78268128"/>
                    </a:ext>
                  </a:extLst>
                </a:gridCol>
              </a:tblGrid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5457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영등포동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43446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19036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8822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82308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97601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3967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잠실본동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901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6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7937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95700" y="8953500"/>
            <a:ext cx="1104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변동이 거의 없음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- 30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상대적으로 많은 변화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474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분포는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연도별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b="13889"/>
          <a:stretch/>
        </p:blipFill>
        <p:spPr>
          <a:xfrm>
            <a:off x="6261756" y="31173"/>
            <a:ext cx="12026243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4583"/>
          <a:stretch/>
        </p:blipFill>
        <p:spPr>
          <a:xfrm>
            <a:off x="6261756" y="3558137"/>
            <a:ext cx="12026244" cy="324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7085100"/>
            <a:ext cx="120262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452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특이사항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공릉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서울과학기술대학교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서울여자대학교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삼육대학교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육군사관학교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2024</a:t>
            </a: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-3464"/>
            <a:ext cx="1201100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710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지가가 많이 오른 지역에서는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비율이 낮음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사업체가 많이 위치한 지역은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분포지역은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월평균 소득이 높은 지역은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8" y="17222"/>
            <a:ext cx="120262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7034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지가가 많이 오른 지역에서는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비율이 낮음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사업체가 많이 위치한 지역은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분포지역은 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월평균 소득이 높은 지역은 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86" y="-18645"/>
            <a:ext cx="120737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가구에 비해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거주 비율이 높은 지역이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5820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ctr" fontAlgn="b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sz="18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35550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054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59693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40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22859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78202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7661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13399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13080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0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6083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63781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1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10001" r="15662" b="3333"/>
          <a:stretch/>
        </p:blipFill>
        <p:spPr>
          <a:xfrm>
            <a:off x="6261758" y="-1"/>
            <a:ext cx="12026242" cy="102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7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788" y="2217298"/>
            <a:ext cx="6634425" cy="535766"/>
            <a:chOff x="0" y="0"/>
            <a:chExt cx="1747338" cy="141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338" cy="141107"/>
            </a:xfrm>
            <a:custGeom>
              <a:avLst/>
              <a:gdLst/>
              <a:ahLst/>
              <a:cxnLst/>
              <a:rect l="l" t="t" r="r" b="b"/>
              <a:pathLst>
                <a:path w="1747338" h="141107">
                  <a:moveTo>
                    <a:pt x="0" y="0"/>
                  </a:moveTo>
                  <a:lnTo>
                    <a:pt x="1747338" y="0"/>
                  </a:lnTo>
                  <a:lnTo>
                    <a:pt x="1747338" y="141107"/>
                  </a:lnTo>
                  <a:lnTo>
                    <a:pt x="0" y="141107"/>
                  </a:lnTo>
                  <a:close/>
                </a:path>
              </a:pathLst>
            </a:custGeom>
            <a:solidFill>
              <a:srgbClr val="FFDC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47338" cy="188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26787" y="1341722"/>
            <a:ext cx="6634425" cy="167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80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80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8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12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1627" y="3942360"/>
            <a:ext cx="2623421" cy="3280663"/>
            <a:chOff x="1112772" y="4111856"/>
            <a:chExt cx="2623421" cy="3280663"/>
          </a:xfrm>
        </p:grpSpPr>
        <p:grpSp>
          <p:nvGrpSpPr>
            <p:cNvPr id="2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6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14"/>
            <p:cNvSpPr txBox="1"/>
            <p:nvPr/>
          </p:nvSpPr>
          <p:spPr>
            <a:xfrm>
              <a:off x="1112772" y="4308448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41103" y="3924300"/>
            <a:ext cx="2623421" cy="3280663"/>
            <a:chOff x="1112772" y="4111856"/>
            <a:chExt cx="2623421" cy="3280663"/>
          </a:xfrm>
        </p:grpSpPr>
        <p:grpSp>
          <p:nvGrpSpPr>
            <p:cNvPr id="29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TextBox 14"/>
            <p:cNvSpPr txBox="1"/>
            <p:nvPr/>
          </p:nvSpPr>
          <p:spPr>
            <a:xfrm>
              <a:off x="1112772" y="434993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36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0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과제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9260" r="15556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9260" r="15557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7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554157" y="919603"/>
            <a:ext cx="2531268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비교</a:t>
            </a:r>
            <a:endParaRPr lang="en-US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4015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-0.772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-0.016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7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477957" y="919603"/>
            <a:ext cx="268366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3399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0.048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7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311025" y="919603"/>
            <a:ext cx="301753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0880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8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8519" r="15000" b="-371"/>
          <a:stretch/>
        </p:blipFill>
        <p:spPr>
          <a:xfrm>
            <a:off x="6781800" y="495300"/>
            <a:ext cx="11277600" cy="94488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0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54725"/>
              </p:ext>
            </p:extLst>
          </p:nvPr>
        </p:nvGraphicFramePr>
        <p:xfrm>
          <a:off x="7570483" y="419100"/>
          <a:ext cx="9507568" cy="93903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8224">
                  <a:extLst>
                    <a:ext uri="{9D8B030D-6E8A-4147-A177-3AD203B41FA5}">
                      <a16:colId xmlns:a16="http://schemas.microsoft.com/office/drawing/2014/main" val="59416103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757334600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1152144488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79250683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45341728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27100818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3158418993"/>
                    </a:ext>
                  </a:extLst>
                </a:gridCol>
              </a:tblGrid>
              <a:tr h="939039">
                <a:tc rowSpan="2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extLst>
                  <a:ext uri="{0D108BD9-81ED-4DB2-BD59-A6C34878D82A}">
                    <a16:rowId xmlns:a16="http://schemas.microsoft.com/office/drawing/2014/main" val="1949425813"/>
                  </a:ext>
                </a:extLst>
              </a:tr>
              <a:tr h="939039">
                <a:tc vMerge="1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5268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 수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-0.026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-0.235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-0.257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-0.037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5777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0.059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-0.011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641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altLang="ko-KR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-0.083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0.067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7848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 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평균소득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1646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-0.154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-0.146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059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0.592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0.675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5630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1.057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1.018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0.661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0.633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0.204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1282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-0.449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-0.377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9473"/>
                  </a:ext>
                </a:extLst>
              </a:tr>
            </a:tbl>
          </a:graphicData>
        </a:graphic>
      </p:graphicFrame>
      <p:sp>
        <p:nvSpPr>
          <p:cNvPr id="15" name="TextBox 8"/>
          <p:cNvSpPr txBox="1"/>
          <p:nvPr/>
        </p:nvSpPr>
        <p:spPr>
          <a:xfrm>
            <a:off x="1028700" y="2333518"/>
            <a:ext cx="6299858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인가구의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비율이 높을수록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매출액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건수 증가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 보다는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직장인구의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수가 중요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중요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6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47055"/>
              </p:ext>
            </p:extLst>
          </p:nvPr>
        </p:nvGraphicFramePr>
        <p:xfrm>
          <a:off x="9220200" y="419100"/>
          <a:ext cx="6791120" cy="93903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8224">
                  <a:extLst>
                    <a:ext uri="{9D8B030D-6E8A-4147-A177-3AD203B41FA5}">
                      <a16:colId xmlns:a16="http://schemas.microsoft.com/office/drawing/2014/main" val="59416103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757334600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1152144488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79250683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453417281"/>
                    </a:ext>
                  </a:extLst>
                </a:gridCol>
              </a:tblGrid>
              <a:tr h="939039">
                <a:tc rowSpan="2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 </a:t>
                      </a:r>
                      <a:r>
                        <a:rPr lang="en-US" altLang="ko-KR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extLst>
                  <a:ext uri="{0D108BD9-81ED-4DB2-BD59-A6C34878D82A}">
                    <a16:rowId xmlns:a16="http://schemas.microsoft.com/office/drawing/2014/main" val="1949425813"/>
                  </a:ext>
                </a:extLst>
              </a:tr>
              <a:tr h="939039">
                <a:tc vMerge="1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5268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 수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-0.151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-0.156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-0.144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-0.207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5777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0.123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0.12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641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altLang="ko-KR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0.011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0.019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7848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 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평균소득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0.047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0.074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1646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-0.128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-0.105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-0.037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-0.029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059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0.308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0.33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0.415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5630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0.691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0.854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0.651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0.525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1282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-0.199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-0.085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-0.007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9473"/>
                  </a:ext>
                </a:extLst>
              </a:tr>
            </a:tbl>
          </a:graphicData>
        </a:graphic>
      </p:graphicFrame>
      <p:sp>
        <p:nvSpPr>
          <p:cNvPr id="12" name="TextBox 8"/>
          <p:cNvSpPr txBox="1"/>
          <p:nvPr/>
        </p:nvSpPr>
        <p:spPr>
          <a:xfrm>
            <a:off x="1028700" y="2333518"/>
            <a:ext cx="67437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 음료 </a:t>
            </a:r>
            <a:r>
              <a:rPr lang="en-US" altLang="ko-KR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상주인구가 많을수록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매출액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건수 증가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55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⭕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 ~ 2024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사이의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특성의 변화가 부족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인과 관계를 확인하기 부족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⭕ 세부 업종의 특징을 파악하기 위해 업종 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음식점의 경우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분포와 관계가 있지 않음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 수와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비율은 음의 관계를 갖음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편의점과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네일숍은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비율과 양의 관계를 갖음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32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7886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⭕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비율과 관계가 나타난 편의점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⭕ 카페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분식전문점을 추가로 분석 진행함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제과점을 제외한 나머지 업종은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직장인구가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많아질수록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   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매출금액과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매출건수가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증가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비율이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가구과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매출이 양의 관계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카페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분식전문점은 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ko-KR" altLang="en-US" sz="2800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가구과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매출이 양의 관계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 별 맞춤 업종이 존재함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1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3944600" cy="1309489"/>
            <a:chOff x="609600" y="723900"/>
            <a:chExt cx="139446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34874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프로젝트 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6"/>
          <p:cNvSpPr/>
          <p:nvPr/>
        </p:nvSpPr>
        <p:spPr>
          <a:xfrm>
            <a:off x="1066800" y="5674297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3162300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✅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프로젝트 결과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 따라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다름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비율에 따라 지역의 특성이 다름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6131497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✳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방안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확보를 통한 인과 관계 확인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다양화 및 정교화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AutoShape 6"/>
          <p:cNvSpPr/>
          <p:nvPr/>
        </p:nvSpPr>
        <p:spPr>
          <a:xfrm>
            <a:off x="1066800" y="8944638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>
            <a:off x="1066800" y="2705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191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309489"/>
            <a:chOff x="609600" y="723900"/>
            <a:chExt cx="76581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향후 </a:t>
              </a:r>
              <a:r>
                <a:rPr lang="ko-KR" altLang="en-US" sz="60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발전사항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TextBox 8"/>
          <p:cNvSpPr txBox="1"/>
          <p:nvPr/>
        </p:nvSpPr>
        <p:spPr>
          <a:xfrm>
            <a:off x="1028700" y="2333518"/>
            <a:ext cx="15354300" cy="525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충분한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자료 확보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인과관계를 확인하려 했지만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확보 부족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분포와 지역 특성의 인과관계를 확인하기 위해 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이상의 기간을 다루는 데이터 확보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 startAt="2"/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분석 정교화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분석에 필요한 데이터 확보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정보 등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분석방법 정교화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ex)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딥러닝을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활용한 예측 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0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0853" y="3748871"/>
            <a:ext cx="7326293" cy="14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24824" y="5540725"/>
            <a:ext cx="5438352" cy="69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sz="4232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목표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 정보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05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46271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 별 인구 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수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5422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대학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상권분석서비스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집객시설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소득소비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추정매출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2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0428"/>
              </p:ext>
            </p:extLst>
          </p:nvPr>
        </p:nvGraphicFramePr>
        <p:xfrm>
          <a:off x="914400" y="2552700"/>
          <a:ext cx="16611600" cy="5047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://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sgis.kostat.go.kr/view/index)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  <a:t/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변동률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17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85807"/>
              </p:ext>
            </p:extLst>
          </p:nvPr>
        </p:nvGraphicFramePr>
        <p:xfrm>
          <a:off x="5334000" y="2476505"/>
          <a:ext cx="7467600" cy="624839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93520">
                  <a:extLst>
                    <a:ext uri="{9D8B030D-6E8A-4147-A177-3AD203B41FA5}">
                      <a16:colId xmlns:a16="http://schemas.microsoft.com/office/drawing/2014/main" val="144264082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680220883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128703690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3123322846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691113104"/>
                    </a:ext>
                  </a:extLst>
                </a:gridCol>
              </a:tblGrid>
              <a:tr h="694266"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 smtClean="0">
                          <a:effectLst/>
                          <a:latin typeface="+mn-ea"/>
                          <a:ea typeface="+mn-ea"/>
                        </a:rPr>
                        <a:t>2022</a:t>
                      </a:r>
                      <a:r>
                        <a:rPr lang="ko-KR" altLang="en-US" sz="1800" b="1" u="none" strike="noStrike" dirty="0" smtClean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 smtClean="0">
                          <a:effectLst/>
                          <a:latin typeface="+mn-ea"/>
                          <a:ea typeface="+mn-ea"/>
                        </a:rPr>
                        <a:t>2023</a:t>
                      </a:r>
                      <a:r>
                        <a:rPr lang="ko-KR" altLang="en-US" sz="1800" b="1" u="none" strike="noStrike" dirty="0" smtClean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 smtClean="0">
                          <a:effectLst/>
                          <a:latin typeface="+mn-ea"/>
                          <a:ea typeface="+mn-ea"/>
                        </a:rPr>
                        <a:t>2024</a:t>
                      </a:r>
                      <a:r>
                        <a:rPr lang="ko-KR" altLang="en-US" sz="1800" b="1" u="none" strike="noStrike" dirty="0" smtClean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 smtClean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856713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800" b="1" u="none" strike="noStrike" dirty="0" smtClean="0">
                          <a:effectLst/>
                          <a:latin typeface="+mn-ea"/>
                          <a:ea typeface="+mn-ea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26135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업종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862538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+mn-ea"/>
                          <a:ea typeface="+mn-ea"/>
                        </a:rPr>
                        <a:t>지가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983965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+mn-ea"/>
                          <a:ea typeface="+mn-ea"/>
                        </a:rPr>
                        <a:t>사업체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723689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+mn-ea"/>
                          <a:ea typeface="+mn-ea"/>
                        </a:rPr>
                        <a:t>금융기관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660929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+mn-ea"/>
                          <a:ea typeface="+mn-ea"/>
                        </a:rPr>
                        <a:t>주택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+mn-ea"/>
                          <a:ea typeface="+mn-ea"/>
                        </a:rPr>
                        <a:t>2020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35074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>
                          <a:effectLst/>
                          <a:latin typeface="+mn-ea"/>
                          <a:ea typeface="+mn-ea"/>
                        </a:rPr>
                        <a:t>대학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 smtClean="0">
                          <a:effectLst/>
                          <a:latin typeface="+mn-ea"/>
                          <a:ea typeface="+mn-ea"/>
                        </a:rPr>
                        <a:t>O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16049"/>
                  </a:ext>
                </a:extLst>
              </a:tr>
              <a:tr h="694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effectLst/>
                          <a:latin typeface="+mn-ea"/>
                          <a:ea typeface="+mn-ea"/>
                        </a:rPr>
                        <a:t>상권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13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90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2573000" cy="1309489"/>
            <a:chOff x="609600" y="723900"/>
            <a:chExt cx="125730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21158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 변경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만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명당 업종 수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음식점 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인구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10000</a:t>
            </a: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영화상영관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 등 제외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양식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일식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 매출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등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64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3195"/>
          <a:stretch/>
        </p:blipFill>
        <p:spPr>
          <a:xfrm>
            <a:off x="6120000" y="5400000"/>
            <a:ext cx="12115800" cy="434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12738"/>
          <a:stretch/>
        </p:blipFill>
        <p:spPr>
          <a:xfrm>
            <a:off x="6120000" y="540000"/>
            <a:ext cx="121288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1829</Words>
  <Application>Microsoft Office PowerPoint</Application>
  <PresentationFormat>사용자 지정</PresentationFormat>
  <Paragraphs>1024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Calibri</vt:lpstr>
      <vt:lpstr>나눔고딕</vt:lpstr>
      <vt:lpstr>Tahoma</vt:lpstr>
      <vt:lpstr>나눔고딕 ExtraBold</vt:lpstr>
      <vt:lpstr>맑은 고딕</vt:lpstr>
      <vt:lpstr>윤고딕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포트폴리오 발표 프레젠테이션</dc:title>
  <cp:lastModifiedBy>tjoeun</cp:lastModifiedBy>
  <cp:revision>138</cp:revision>
  <dcterms:created xsi:type="dcterms:W3CDTF">2006-08-16T00:00:00Z</dcterms:created>
  <dcterms:modified xsi:type="dcterms:W3CDTF">2024-04-26T05:40:48Z</dcterms:modified>
  <dc:identifier>DAGDYD36Dpw</dc:identifier>
</cp:coreProperties>
</file>